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64" r:id="rId5"/>
    <p:sldId id="259" r:id="rId6"/>
    <p:sldId id="260" r:id="rId7"/>
    <p:sldId id="261" r:id="rId8"/>
    <p:sldId id="262" r:id="rId9"/>
    <p:sldId id="263" r:id="rId10"/>
    <p:sldId id="265" r:id="rId11"/>
    <p:sldId id="267" r:id="rId12"/>
  </p:sldIdLst>
  <p:sldSz cx="12192000" cy="6858000"/>
  <p:notesSz cx="6858000" cy="9144000"/>
  <p:custDataLst>
    <p:tags r:id="rId13"/>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87" d="100"/>
          <a:sy n="87" d="100"/>
        </p:scale>
        <p:origin x="78"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D3299-3FBF-4E42-BF46-C89BBE1BE817}" type="doc">
      <dgm:prSet loTypeId="urn:microsoft.com/office/officeart/2005/8/layout/target3" loCatId="relationship" qsTypeId="urn:microsoft.com/office/officeart/2005/8/quickstyle/3d3" qsCatId="3D" csTypeId="urn:microsoft.com/office/officeart/2005/8/colors/accent1_2" csCatId="accent1"/>
      <dgm:spPr/>
      <dgm:t>
        <a:bodyPr/>
        <a:lstStyle/>
        <a:p>
          <a:endParaRPr lang="it-IT"/>
        </a:p>
      </dgm:t>
    </dgm:pt>
    <dgm:pt modelId="{23EC2920-7E33-46F1-9B05-58962E1C84ED}">
      <dgm:prSet/>
      <dgm:spPr/>
      <dgm:t>
        <a:bodyPr/>
        <a:lstStyle/>
        <a:p>
          <a:pPr rtl="0"/>
          <a:r>
            <a:rPr lang="it-IT" b="1" i="0" dirty="0" smtClean="0"/>
            <a:t>L’alimentazione è un bisogno essenziale dell’uomo:</a:t>
          </a:r>
          <a:endParaRPr lang="it-IT" dirty="0"/>
        </a:p>
      </dgm:t>
    </dgm:pt>
    <dgm:pt modelId="{15DC3EC6-B9E1-4581-93B9-A784B2D9843D}" type="parTrans" cxnId="{2D99AFFE-94EB-42EC-8490-EA622349D45D}">
      <dgm:prSet/>
      <dgm:spPr/>
      <dgm:t>
        <a:bodyPr/>
        <a:lstStyle/>
        <a:p>
          <a:endParaRPr lang="it-IT"/>
        </a:p>
      </dgm:t>
    </dgm:pt>
    <dgm:pt modelId="{7D2A8311-3460-4551-87F3-787D8A011028}" type="sibTrans" cxnId="{2D99AFFE-94EB-42EC-8490-EA622349D45D}">
      <dgm:prSet/>
      <dgm:spPr/>
      <dgm:t>
        <a:bodyPr/>
        <a:lstStyle/>
        <a:p>
          <a:endParaRPr lang="it-IT"/>
        </a:p>
      </dgm:t>
    </dgm:pt>
    <dgm:pt modelId="{F231FC8B-BB0F-4A24-AA6F-5F491F78D1D5}">
      <dgm:prSet/>
      <dgm:spPr/>
      <dgm:t>
        <a:bodyPr/>
        <a:lstStyle/>
        <a:p>
          <a:pPr rtl="0"/>
          <a:r>
            <a:rPr lang="it-IT" b="1" i="0" dirty="0" smtClean="0"/>
            <a:t>per funzionare, un individuo deve introdurre una certa quantità di calorie, come una macchina ha bisogno di benzina per funzionare. </a:t>
          </a:r>
          <a:endParaRPr lang="it-IT" b="1" i="0" dirty="0"/>
        </a:p>
      </dgm:t>
    </dgm:pt>
    <dgm:pt modelId="{FBF47318-30D9-4973-BF33-CB705D24D2D6}" type="parTrans" cxnId="{EBBEDD4A-4699-4F55-AA51-AD496B289BB8}">
      <dgm:prSet/>
      <dgm:spPr/>
      <dgm:t>
        <a:bodyPr/>
        <a:lstStyle/>
        <a:p>
          <a:endParaRPr lang="it-IT"/>
        </a:p>
      </dgm:t>
    </dgm:pt>
    <dgm:pt modelId="{B14C5AF2-CB36-401A-8238-C64CFE9575DD}" type="sibTrans" cxnId="{EBBEDD4A-4699-4F55-AA51-AD496B289BB8}">
      <dgm:prSet/>
      <dgm:spPr/>
      <dgm:t>
        <a:bodyPr/>
        <a:lstStyle/>
        <a:p>
          <a:endParaRPr lang="it-IT"/>
        </a:p>
      </dgm:t>
    </dgm:pt>
    <dgm:pt modelId="{534B8FBC-7468-474F-ADB0-B5BC6D0E8BF0}">
      <dgm:prSet/>
      <dgm:spPr/>
      <dgm:t>
        <a:bodyPr/>
        <a:lstStyle/>
        <a:p>
          <a:pPr rtl="0"/>
          <a:r>
            <a:rPr lang="it-IT" b="1" i="0" dirty="0" smtClean="0"/>
            <a:t>Vi sono sostanze che vanno assunte in quantità piccolissime (in termini di peso), come per esempio le vitamine, e altre che vanno invece equilibrate con attenzione, come carboidrati, proteine,grassi e fibre</a:t>
          </a:r>
          <a:endParaRPr lang="it-IT" b="1" i="0" dirty="0"/>
        </a:p>
      </dgm:t>
    </dgm:pt>
    <dgm:pt modelId="{2AE315C1-E698-4B5E-AFAB-6BDFD4F3FE1D}" type="parTrans" cxnId="{AF681948-F9FA-483F-BE56-224830815F41}">
      <dgm:prSet/>
      <dgm:spPr/>
      <dgm:t>
        <a:bodyPr/>
        <a:lstStyle/>
        <a:p>
          <a:endParaRPr lang="it-IT"/>
        </a:p>
      </dgm:t>
    </dgm:pt>
    <dgm:pt modelId="{85FB43D6-DA8F-4EF4-AF9F-C2115744CAB4}" type="sibTrans" cxnId="{AF681948-F9FA-483F-BE56-224830815F41}">
      <dgm:prSet/>
      <dgm:spPr/>
      <dgm:t>
        <a:bodyPr/>
        <a:lstStyle/>
        <a:p>
          <a:endParaRPr lang="it-IT"/>
        </a:p>
      </dgm:t>
    </dgm:pt>
    <dgm:pt modelId="{CBAD2A6D-A5AB-40AC-AB60-038B4975103B}" type="pres">
      <dgm:prSet presAssocID="{DCFD3299-3FBF-4E42-BF46-C89BBE1BE817}" presName="Name0" presStyleCnt="0">
        <dgm:presLayoutVars>
          <dgm:chMax val="7"/>
          <dgm:dir/>
          <dgm:animLvl val="lvl"/>
          <dgm:resizeHandles val="exact"/>
        </dgm:presLayoutVars>
      </dgm:prSet>
      <dgm:spPr/>
      <dgm:t>
        <a:bodyPr/>
        <a:lstStyle/>
        <a:p>
          <a:endParaRPr lang="it-IT"/>
        </a:p>
      </dgm:t>
    </dgm:pt>
    <dgm:pt modelId="{192F594B-99A6-47E2-A041-F135013AEE98}" type="pres">
      <dgm:prSet presAssocID="{23EC2920-7E33-46F1-9B05-58962E1C84ED}" presName="circle1" presStyleLbl="node1" presStyleIdx="0" presStyleCnt="3"/>
      <dgm:spPr/>
    </dgm:pt>
    <dgm:pt modelId="{5630E201-107D-4B25-BA91-9BA029F7859B}" type="pres">
      <dgm:prSet presAssocID="{23EC2920-7E33-46F1-9B05-58962E1C84ED}" presName="space" presStyleCnt="0"/>
      <dgm:spPr/>
    </dgm:pt>
    <dgm:pt modelId="{8CEA7626-E794-4A42-8523-68489E272659}" type="pres">
      <dgm:prSet presAssocID="{23EC2920-7E33-46F1-9B05-58962E1C84ED}" presName="rect1" presStyleLbl="alignAcc1" presStyleIdx="0" presStyleCnt="3" custLinFactNeighborX="16579" custLinFactNeighborY="-18995"/>
      <dgm:spPr/>
      <dgm:t>
        <a:bodyPr/>
        <a:lstStyle/>
        <a:p>
          <a:endParaRPr lang="it-IT"/>
        </a:p>
      </dgm:t>
    </dgm:pt>
    <dgm:pt modelId="{8F42C43E-D455-4208-A0D8-F31BE734A231}" type="pres">
      <dgm:prSet presAssocID="{F231FC8B-BB0F-4A24-AA6F-5F491F78D1D5}" presName="vertSpace2" presStyleLbl="node1" presStyleIdx="0" presStyleCnt="3"/>
      <dgm:spPr/>
    </dgm:pt>
    <dgm:pt modelId="{52958AE4-B97A-4684-8EAD-E301A667AC79}" type="pres">
      <dgm:prSet presAssocID="{F231FC8B-BB0F-4A24-AA6F-5F491F78D1D5}" presName="circle2" presStyleLbl="node1" presStyleIdx="1" presStyleCnt="3"/>
      <dgm:spPr/>
    </dgm:pt>
    <dgm:pt modelId="{B3695E87-9751-48C7-8961-471ABA8CCD9B}" type="pres">
      <dgm:prSet presAssocID="{F231FC8B-BB0F-4A24-AA6F-5F491F78D1D5}" presName="rect2" presStyleLbl="alignAcc1" presStyleIdx="1" presStyleCnt="3"/>
      <dgm:spPr/>
      <dgm:t>
        <a:bodyPr/>
        <a:lstStyle/>
        <a:p>
          <a:endParaRPr lang="it-IT"/>
        </a:p>
      </dgm:t>
    </dgm:pt>
    <dgm:pt modelId="{2C281180-25B4-4959-99DE-7E140BEE813E}" type="pres">
      <dgm:prSet presAssocID="{534B8FBC-7468-474F-ADB0-B5BC6D0E8BF0}" presName="vertSpace3" presStyleLbl="node1" presStyleIdx="1" presStyleCnt="3"/>
      <dgm:spPr/>
    </dgm:pt>
    <dgm:pt modelId="{82CFD270-1D4E-4CEE-90CA-339621C01027}" type="pres">
      <dgm:prSet presAssocID="{534B8FBC-7468-474F-ADB0-B5BC6D0E8BF0}" presName="circle3" presStyleLbl="node1" presStyleIdx="2" presStyleCnt="3"/>
      <dgm:spPr/>
    </dgm:pt>
    <dgm:pt modelId="{7FB83DBC-F608-4FD3-AF30-2F1D2E618E3E}" type="pres">
      <dgm:prSet presAssocID="{534B8FBC-7468-474F-ADB0-B5BC6D0E8BF0}" presName="rect3" presStyleLbl="alignAcc1" presStyleIdx="2" presStyleCnt="3"/>
      <dgm:spPr/>
      <dgm:t>
        <a:bodyPr/>
        <a:lstStyle/>
        <a:p>
          <a:endParaRPr lang="it-IT"/>
        </a:p>
      </dgm:t>
    </dgm:pt>
    <dgm:pt modelId="{4DA4487C-32D8-46A2-99A4-F368A51866A4}" type="pres">
      <dgm:prSet presAssocID="{23EC2920-7E33-46F1-9B05-58962E1C84ED}" presName="rect1ParTxNoCh" presStyleLbl="alignAcc1" presStyleIdx="2" presStyleCnt="3">
        <dgm:presLayoutVars>
          <dgm:chMax val="1"/>
          <dgm:bulletEnabled val="1"/>
        </dgm:presLayoutVars>
      </dgm:prSet>
      <dgm:spPr/>
      <dgm:t>
        <a:bodyPr/>
        <a:lstStyle/>
        <a:p>
          <a:endParaRPr lang="it-IT"/>
        </a:p>
      </dgm:t>
    </dgm:pt>
    <dgm:pt modelId="{F2A2ACC5-8DAF-4DAD-9816-E9AB808E5BC0}" type="pres">
      <dgm:prSet presAssocID="{F231FC8B-BB0F-4A24-AA6F-5F491F78D1D5}" presName="rect2ParTxNoCh" presStyleLbl="alignAcc1" presStyleIdx="2" presStyleCnt="3">
        <dgm:presLayoutVars>
          <dgm:chMax val="1"/>
          <dgm:bulletEnabled val="1"/>
        </dgm:presLayoutVars>
      </dgm:prSet>
      <dgm:spPr/>
      <dgm:t>
        <a:bodyPr/>
        <a:lstStyle/>
        <a:p>
          <a:endParaRPr lang="it-IT"/>
        </a:p>
      </dgm:t>
    </dgm:pt>
    <dgm:pt modelId="{E3DD55B9-BF71-427E-9E2B-D3AE563419BC}" type="pres">
      <dgm:prSet presAssocID="{534B8FBC-7468-474F-ADB0-B5BC6D0E8BF0}" presName="rect3ParTxNoCh" presStyleLbl="alignAcc1" presStyleIdx="2" presStyleCnt="3">
        <dgm:presLayoutVars>
          <dgm:chMax val="1"/>
          <dgm:bulletEnabled val="1"/>
        </dgm:presLayoutVars>
      </dgm:prSet>
      <dgm:spPr/>
      <dgm:t>
        <a:bodyPr/>
        <a:lstStyle/>
        <a:p>
          <a:endParaRPr lang="it-IT"/>
        </a:p>
      </dgm:t>
    </dgm:pt>
  </dgm:ptLst>
  <dgm:cxnLst>
    <dgm:cxn modelId="{DDAA5ECC-4A46-4E65-B289-AAE1491AEB51}" type="presOf" srcId="{534B8FBC-7468-474F-ADB0-B5BC6D0E8BF0}" destId="{7FB83DBC-F608-4FD3-AF30-2F1D2E618E3E}" srcOrd="0" destOrd="0" presId="urn:microsoft.com/office/officeart/2005/8/layout/target3"/>
    <dgm:cxn modelId="{50F6C799-F9ED-439D-8733-6CD80B587F98}" type="presOf" srcId="{F231FC8B-BB0F-4A24-AA6F-5F491F78D1D5}" destId="{B3695E87-9751-48C7-8961-471ABA8CCD9B}" srcOrd="0" destOrd="0" presId="urn:microsoft.com/office/officeart/2005/8/layout/target3"/>
    <dgm:cxn modelId="{4D3EA9A2-ECA8-47F9-A2FC-7444D7FF9A55}" type="presOf" srcId="{23EC2920-7E33-46F1-9B05-58962E1C84ED}" destId="{8CEA7626-E794-4A42-8523-68489E272659}" srcOrd="0" destOrd="0" presId="urn:microsoft.com/office/officeart/2005/8/layout/target3"/>
    <dgm:cxn modelId="{EBBEDD4A-4699-4F55-AA51-AD496B289BB8}" srcId="{DCFD3299-3FBF-4E42-BF46-C89BBE1BE817}" destId="{F231FC8B-BB0F-4A24-AA6F-5F491F78D1D5}" srcOrd="1" destOrd="0" parTransId="{FBF47318-30D9-4973-BF33-CB705D24D2D6}" sibTransId="{B14C5AF2-CB36-401A-8238-C64CFE9575DD}"/>
    <dgm:cxn modelId="{95578C99-8B6B-4B0C-960C-CD237F207756}" type="presOf" srcId="{DCFD3299-3FBF-4E42-BF46-C89BBE1BE817}" destId="{CBAD2A6D-A5AB-40AC-AB60-038B4975103B}" srcOrd="0" destOrd="0" presId="urn:microsoft.com/office/officeart/2005/8/layout/target3"/>
    <dgm:cxn modelId="{DF784A5E-6A33-4C4E-B0BB-4D3305452919}" type="presOf" srcId="{F231FC8B-BB0F-4A24-AA6F-5F491F78D1D5}" destId="{F2A2ACC5-8DAF-4DAD-9816-E9AB808E5BC0}" srcOrd="1" destOrd="0" presId="urn:microsoft.com/office/officeart/2005/8/layout/target3"/>
    <dgm:cxn modelId="{AF681948-F9FA-483F-BE56-224830815F41}" srcId="{DCFD3299-3FBF-4E42-BF46-C89BBE1BE817}" destId="{534B8FBC-7468-474F-ADB0-B5BC6D0E8BF0}" srcOrd="2" destOrd="0" parTransId="{2AE315C1-E698-4B5E-AFAB-6BDFD4F3FE1D}" sibTransId="{85FB43D6-DA8F-4EF4-AF9F-C2115744CAB4}"/>
    <dgm:cxn modelId="{2D99AFFE-94EB-42EC-8490-EA622349D45D}" srcId="{DCFD3299-3FBF-4E42-BF46-C89BBE1BE817}" destId="{23EC2920-7E33-46F1-9B05-58962E1C84ED}" srcOrd="0" destOrd="0" parTransId="{15DC3EC6-B9E1-4581-93B9-A784B2D9843D}" sibTransId="{7D2A8311-3460-4551-87F3-787D8A011028}"/>
    <dgm:cxn modelId="{A117A405-E227-45A7-B3B4-C4F08FD90E50}" type="presOf" srcId="{23EC2920-7E33-46F1-9B05-58962E1C84ED}" destId="{4DA4487C-32D8-46A2-99A4-F368A51866A4}" srcOrd="1" destOrd="0" presId="urn:microsoft.com/office/officeart/2005/8/layout/target3"/>
    <dgm:cxn modelId="{B2FE00B3-F808-4D29-B8AD-EEA4C1A79241}" type="presOf" srcId="{534B8FBC-7468-474F-ADB0-B5BC6D0E8BF0}" destId="{E3DD55B9-BF71-427E-9E2B-D3AE563419BC}" srcOrd="1" destOrd="0" presId="urn:microsoft.com/office/officeart/2005/8/layout/target3"/>
    <dgm:cxn modelId="{9EE1D8A4-39D7-4796-8589-5F07671B09B8}" type="presParOf" srcId="{CBAD2A6D-A5AB-40AC-AB60-038B4975103B}" destId="{192F594B-99A6-47E2-A041-F135013AEE98}" srcOrd="0" destOrd="0" presId="urn:microsoft.com/office/officeart/2005/8/layout/target3"/>
    <dgm:cxn modelId="{6959EB65-CA88-447F-839B-C00B19ABAB64}" type="presParOf" srcId="{CBAD2A6D-A5AB-40AC-AB60-038B4975103B}" destId="{5630E201-107D-4B25-BA91-9BA029F7859B}" srcOrd="1" destOrd="0" presId="urn:microsoft.com/office/officeart/2005/8/layout/target3"/>
    <dgm:cxn modelId="{D08A80F0-EDBB-417A-8809-7EC675DC7020}" type="presParOf" srcId="{CBAD2A6D-A5AB-40AC-AB60-038B4975103B}" destId="{8CEA7626-E794-4A42-8523-68489E272659}" srcOrd="2" destOrd="0" presId="urn:microsoft.com/office/officeart/2005/8/layout/target3"/>
    <dgm:cxn modelId="{C7CCA200-CDCE-43EF-BB0F-D2D0126B450F}" type="presParOf" srcId="{CBAD2A6D-A5AB-40AC-AB60-038B4975103B}" destId="{8F42C43E-D455-4208-A0D8-F31BE734A231}" srcOrd="3" destOrd="0" presId="urn:microsoft.com/office/officeart/2005/8/layout/target3"/>
    <dgm:cxn modelId="{5FC8934B-57C2-41C6-A960-FA45E848C189}" type="presParOf" srcId="{CBAD2A6D-A5AB-40AC-AB60-038B4975103B}" destId="{52958AE4-B97A-4684-8EAD-E301A667AC79}" srcOrd="4" destOrd="0" presId="urn:microsoft.com/office/officeart/2005/8/layout/target3"/>
    <dgm:cxn modelId="{284AD233-62D6-4818-8274-3D68E5BFCEF1}" type="presParOf" srcId="{CBAD2A6D-A5AB-40AC-AB60-038B4975103B}" destId="{B3695E87-9751-48C7-8961-471ABA8CCD9B}" srcOrd="5" destOrd="0" presId="urn:microsoft.com/office/officeart/2005/8/layout/target3"/>
    <dgm:cxn modelId="{DD10B197-1D49-4E0A-8723-C4962E709D40}" type="presParOf" srcId="{CBAD2A6D-A5AB-40AC-AB60-038B4975103B}" destId="{2C281180-25B4-4959-99DE-7E140BEE813E}" srcOrd="6" destOrd="0" presId="urn:microsoft.com/office/officeart/2005/8/layout/target3"/>
    <dgm:cxn modelId="{4E2F8370-222F-4163-BC3E-AA496C0C5AD1}" type="presParOf" srcId="{CBAD2A6D-A5AB-40AC-AB60-038B4975103B}" destId="{82CFD270-1D4E-4CEE-90CA-339621C01027}" srcOrd="7" destOrd="0" presId="urn:microsoft.com/office/officeart/2005/8/layout/target3"/>
    <dgm:cxn modelId="{BB9AB9EA-091A-4086-A4A5-188C93AB0C3A}" type="presParOf" srcId="{CBAD2A6D-A5AB-40AC-AB60-038B4975103B}" destId="{7FB83DBC-F608-4FD3-AF30-2F1D2E618E3E}" srcOrd="8" destOrd="0" presId="urn:microsoft.com/office/officeart/2005/8/layout/target3"/>
    <dgm:cxn modelId="{A6C2740B-C742-4EC9-9C84-5DC7A6F4F372}" type="presParOf" srcId="{CBAD2A6D-A5AB-40AC-AB60-038B4975103B}" destId="{4DA4487C-32D8-46A2-99A4-F368A51866A4}" srcOrd="9" destOrd="0" presId="urn:microsoft.com/office/officeart/2005/8/layout/target3"/>
    <dgm:cxn modelId="{D724B810-33F2-4AD4-8C26-868E40F71793}" type="presParOf" srcId="{CBAD2A6D-A5AB-40AC-AB60-038B4975103B}" destId="{F2A2ACC5-8DAF-4DAD-9816-E9AB808E5BC0}" srcOrd="10" destOrd="0" presId="urn:microsoft.com/office/officeart/2005/8/layout/target3"/>
    <dgm:cxn modelId="{BAAE5987-1800-4E62-9607-9F9AD44D17D5}" type="presParOf" srcId="{CBAD2A6D-A5AB-40AC-AB60-038B4975103B}" destId="{E3DD55B9-BF71-427E-9E2B-D3AE563419BC}"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F594B-99A6-47E2-A041-F135013AEE98}">
      <dsp:nvSpPr>
        <dsp:cNvPr id="0" name=""/>
        <dsp:cNvSpPr/>
      </dsp:nvSpPr>
      <dsp:spPr>
        <a:xfrm>
          <a:off x="0" y="0"/>
          <a:ext cx="4525297" cy="4525297"/>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A7626-E794-4A42-8523-68489E272659}">
      <dsp:nvSpPr>
        <dsp:cNvPr id="0" name=""/>
        <dsp:cNvSpPr/>
      </dsp:nvSpPr>
      <dsp:spPr>
        <a:xfrm>
          <a:off x="2262648" y="0"/>
          <a:ext cx="9752370" cy="45252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it-IT" sz="2200" b="1" i="0" kern="1200" dirty="0" smtClean="0"/>
            <a:t>L’alimentazione è un bisogno essenziale dell’uomo:</a:t>
          </a:r>
          <a:endParaRPr lang="it-IT" sz="2200" kern="1200" dirty="0"/>
        </a:p>
      </dsp:txBody>
      <dsp:txXfrm>
        <a:off x="2262648" y="0"/>
        <a:ext cx="9752370" cy="1357592"/>
      </dsp:txXfrm>
    </dsp:sp>
    <dsp:sp modelId="{52958AE4-B97A-4684-8EAD-E301A667AC79}">
      <dsp:nvSpPr>
        <dsp:cNvPr id="0" name=""/>
        <dsp:cNvSpPr/>
      </dsp:nvSpPr>
      <dsp:spPr>
        <a:xfrm>
          <a:off x="791928" y="1357592"/>
          <a:ext cx="2941440" cy="294144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3695E87-9751-48C7-8961-471ABA8CCD9B}">
      <dsp:nvSpPr>
        <dsp:cNvPr id="0" name=""/>
        <dsp:cNvSpPr/>
      </dsp:nvSpPr>
      <dsp:spPr>
        <a:xfrm>
          <a:off x="2262648" y="1357592"/>
          <a:ext cx="9752370" cy="294144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it-IT" sz="2200" b="1" i="0" kern="1200" dirty="0" smtClean="0"/>
            <a:t>per funzionare, un individuo deve introdurre una certa quantità di calorie, come una macchina ha bisogno di benzina per funzionare. </a:t>
          </a:r>
          <a:endParaRPr lang="it-IT" sz="2200" b="1" i="0" kern="1200" dirty="0"/>
        </a:p>
      </dsp:txBody>
      <dsp:txXfrm>
        <a:off x="2262648" y="1357592"/>
        <a:ext cx="9752370" cy="1357587"/>
      </dsp:txXfrm>
    </dsp:sp>
    <dsp:sp modelId="{82CFD270-1D4E-4CEE-90CA-339621C01027}">
      <dsp:nvSpPr>
        <dsp:cNvPr id="0" name=""/>
        <dsp:cNvSpPr/>
      </dsp:nvSpPr>
      <dsp:spPr>
        <a:xfrm>
          <a:off x="1583854" y="2715179"/>
          <a:ext cx="1357587" cy="1357587"/>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FB83DBC-F608-4FD3-AF30-2F1D2E618E3E}">
      <dsp:nvSpPr>
        <dsp:cNvPr id="0" name=""/>
        <dsp:cNvSpPr/>
      </dsp:nvSpPr>
      <dsp:spPr>
        <a:xfrm>
          <a:off x="2262648" y="2715179"/>
          <a:ext cx="9752370" cy="135758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it-IT" sz="2200" b="1" i="0" kern="1200" dirty="0" smtClean="0"/>
            <a:t>Vi sono sostanze che vanno assunte in quantità piccolissime (in termini di peso), come per esempio le vitamine, e altre che vanno invece equilibrate con attenzione, come carboidrati, proteine,grassi e fibre</a:t>
          </a:r>
          <a:endParaRPr lang="it-IT" sz="2200" b="1" i="0" kern="1200" dirty="0"/>
        </a:p>
      </dsp:txBody>
      <dsp:txXfrm>
        <a:off x="2262648" y="2715179"/>
        <a:ext cx="9752370" cy="135758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E881EE0-6F95-481F-BA65-F21326077F02}" type="datetimeFigureOut">
              <a:rPr lang="it-IT" smtClean="0"/>
              <a:pPr/>
              <a:t>29/02/2016</a:t>
            </a:fld>
            <a:endParaRPr lang="it-IT"/>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it-IT"/>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23343043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226471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smtClean="0"/>
              <a:t>Fare clic per modificare lo stile del titolo</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5" name="Footer Placeholder 4"/>
          <p:cNvSpPr>
            <a:spLocks noGrp="1"/>
          </p:cNvSpPr>
          <p:nvPr>
            <p:ph type="ftr" sz="quarter" idx="11"/>
          </p:nvPr>
        </p:nvSpPr>
        <p:spPr/>
        <p:txBody>
          <a:bodyPr/>
          <a:lstStyle/>
          <a:p>
            <a:endParaRPr lang="it-IT"/>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1045872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smtClean="0"/>
              <a:t>Fare clic per modificare lo stile del titolo</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5" name="Footer Placeholder 4"/>
          <p:cNvSpPr>
            <a:spLocks noGrp="1"/>
          </p:cNvSpPr>
          <p:nvPr>
            <p:ph type="ftr" sz="quarter" idx="11"/>
          </p:nvPr>
        </p:nvSpPr>
        <p:spPr/>
        <p:txBody>
          <a:bodyPr/>
          <a:lstStyle/>
          <a:p>
            <a:endParaRPr lang="it-IT"/>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4078734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5" name="Footer Placeholder 4"/>
          <p:cNvSpPr>
            <a:spLocks noGrp="1"/>
          </p:cNvSpPr>
          <p:nvPr>
            <p:ph type="ftr" sz="quarter" idx="11"/>
          </p:nvPr>
        </p:nvSpPr>
        <p:spPr/>
        <p:txBody>
          <a:bodyPr/>
          <a:lstStyle/>
          <a:p>
            <a:endParaRPr lang="it-I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1208457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1144664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8" name="Footer Placeholder 7"/>
          <p:cNvSpPr>
            <a:spLocks noGrp="1"/>
          </p:cNvSpPr>
          <p:nvPr>
            <p:ph type="ftr" sz="quarter" idx="11"/>
          </p:nvPr>
        </p:nvSpPr>
        <p:spPr>
          <a:xfrm>
            <a:off x="561111" y="6391838"/>
            <a:ext cx="3644282" cy="304801"/>
          </a:xfrm>
        </p:spPr>
        <p:txBody>
          <a:bodyPr/>
          <a:lstStyle/>
          <a:p>
            <a:endParaRPr lang="it-IT"/>
          </a:p>
        </p:txBody>
      </p:sp>
      <p:sp>
        <p:nvSpPr>
          <p:cNvPr id="9" name="Slide Number Placeholder 8"/>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19847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E881EE0-6F95-481F-BA65-F21326077F02}" type="datetimeFigureOut">
              <a:rPr lang="it-IT" smtClean="0"/>
              <a:pPr/>
              <a:t>29/02/2016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671494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E881EE0-6F95-481F-BA65-F21326077F02}" type="datetimeFigureOut">
              <a:rPr lang="it-IT" smtClean="0"/>
              <a:pPr/>
              <a:t>29/02/2016</a:t>
            </a:fld>
            <a:endParaRPr lang="it-IT"/>
          </a:p>
        </p:txBody>
      </p:sp>
      <p:sp>
        <p:nvSpPr>
          <p:cNvPr id="5" name="Footer Placeholder 4"/>
          <p:cNvSpPr>
            <a:spLocks noGrp="1"/>
          </p:cNvSpPr>
          <p:nvPr>
            <p:ph type="ftr" sz="quarter" idx="11"/>
          </p:nvPr>
        </p:nvSpPr>
        <p:spPr/>
        <p:txBody>
          <a:bodyPr/>
          <a:lstStyle/>
          <a:p>
            <a:endParaRPr lang="it-I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321400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28202527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5" name="Footer Placeholder 4"/>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322916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235951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344504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365210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3" name="Footer Placeholder 2"/>
          <p:cNvSpPr>
            <a:spLocks noGrp="1"/>
          </p:cNvSpPr>
          <p:nvPr>
            <p:ph type="ftr" sz="quarter" idx="11"/>
          </p:nvPr>
        </p:nvSpPr>
        <p:spPr/>
        <p:txBody>
          <a:bodyPr/>
          <a:lstStyle/>
          <a:p>
            <a:endParaRPr lang="it-IT"/>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356659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2304791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smtClean="0"/>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E881EE0-6F95-481F-BA65-F21326077F02}" type="datetimeFigureOut">
              <a:rPr lang="it-IT" smtClean="0"/>
              <a:pPr/>
              <a:t>29/02/2016</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D3D4035-F120-41DF-BB20-DAA60D21FE3C}" type="slidenum">
              <a:rPr lang="it-IT" smtClean="0"/>
              <a:pPr/>
              <a:t>‹N›</a:t>
            </a:fld>
            <a:endParaRPr lang="it-IT"/>
          </a:p>
        </p:txBody>
      </p:sp>
    </p:spTree>
    <p:extLst>
      <p:ext uri="{BB962C8B-B14F-4D97-AF65-F5344CB8AC3E}">
        <p14:creationId xmlns:p14="http://schemas.microsoft.com/office/powerpoint/2010/main" val="381057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E881EE0-6F95-481F-BA65-F21326077F02}" type="datetimeFigureOut">
              <a:rPr lang="it-IT" smtClean="0"/>
              <a:pPr/>
              <a:t>29/02/2016</a:t>
            </a:fld>
            <a:endParaRPr lang="it-IT"/>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it-IT"/>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D3D4035-F120-41DF-BB20-DAA60D21FE3C}" type="slidenum">
              <a:rPr lang="it-IT" smtClean="0"/>
              <a:pPr/>
              <a:t>‹N›</a:t>
            </a:fld>
            <a:endParaRPr lang="it-IT"/>
          </a:p>
        </p:txBody>
      </p:sp>
    </p:spTree>
    <p:extLst>
      <p:ext uri="{BB962C8B-B14F-4D97-AF65-F5344CB8AC3E}">
        <p14:creationId xmlns:p14="http://schemas.microsoft.com/office/powerpoint/2010/main" val="91655409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Lst>
  <p:timing>
    <p:tnLst>
      <p:par>
        <p:cTn id="1" dur="indefinite" restart="never" nodeType="tmRoot"/>
      </p:par>
    </p:tnLst>
  </p:timing>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magine 47"/>
          <p:cNvPicPr>
            <a:picLocks noChangeAspect="1"/>
          </p:cNvPicPr>
          <p:nvPr/>
        </p:nvPicPr>
        <p:blipFill>
          <a:blip r:embed="rId2" cstate="print"/>
          <a:stretch>
            <a:fillRect/>
          </a:stretch>
        </p:blipFill>
        <p:spPr>
          <a:xfrm rot="18380554">
            <a:off x="-95833" y="2172174"/>
            <a:ext cx="4684886" cy="1800626"/>
          </a:xfrm>
          <a:prstGeom prst="rect">
            <a:avLst/>
          </a:prstGeom>
        </p:spPr>
      </p:pic>
      <p:pic>
        <p:nvPicPr>
          <p:cNvPr id="46" name="Immagine 45"/>
          <p:cNvPicPr>
            <a:picLocks noChangeAspect="1"/>
          </p:cNvPicPr>
          <p:nvPr/>
        </p:nvPicPr>
        <p:blipFill>
          <a:blip r:embed="rId3" cstate="print"/>
          <a:stretch>
            <a:fillRect/>
          </a:stretch>
        </p:blipFill>
        <p:spPr>
          <a:xfrm>
            <a:off x="-98892" y="-124191"/>
            <a:ext cx="12242892" cy="6856078"/>
          </a:xfrm>
          <a:prstGeom prst="rect">
            <a:avLst/>
          </a:prstGeom>
        </p:spPr>
      </p:pic>
      <p:pic>
        <p:nvPicPr>
          <p:cNvPr id="7" name="Immagine 6"/>
          <p:cNvPicPr>
            <a:picLocks noChangeAspect="1"/>
          </p:cNvPicPr>
          <p:nvPr/>
        </p:nvPicPr>
        <p:blipFill>
          <a:blip r:embed="rId4" cstate="print"/>
          <a:stretch>
            <a:fillRect/>
          </a:stretch>
        </p:blipFill>
        <p:spPr>
          <a:xfrm>
            <a:off x="4226569" y="4985505"/>
            <a:ext cx="1249136" cy="828231"/>
          </a:xfrm>
          <a:prstGeom prst="rect">
            <a:avLst/>
          </a:prstGeom>
        </p:spPr>
      </p:pic>
      <p:pic>
        <p:nvPicPr>
          <p:cNvPr id="9" name="Immagine 8"/>
          <p:cNvPicPr>
            <a:picLocks noChangeAspect="1"/>
          </p:cNvPicPr>
          <p:nvPr/>
        </p:nvPicPr>
        <p:blipFill>
          <a:blip r:embed="rId5" cstate="print"/>
          <a:stretch>
            <a:fillRect/>
          </a:stretch>
        </p:blipFill>
        <p:spPr>
          <a:xfrm>
            <a:off x="5800749" y="1396134"/>
            <a:ext cx="764226" cy="572432"/>
          </a:xfrm>
          <a:prstGeom prst="rect">
            <a:avLst/>
          </a:prstGeom>
        </p:spPr>
      </p:pic>
      <p:pic>
        <p:nvPicPr>
          <p:cNvPr id="10" name="Immagine 9"/>
          <p:cNvPicPr>
            <a:picLocks noChangeAspect="1"/>
          </p:cNvPicPr>
          <p:nvPr/>
        </p:nvPicPr>
        <p:blipFill>
          <a:blip r:embed="rId6" cstate="print"/>
          <a:stretch>
            <a:fillRect/>
          </a:stretch>
        </p:blipFill>
        <p:spPr>
          <a:xfrm>
            <a:off x="1992669" y="5743874"/>
            <a:ext cx="1771741" cy="1104219"/>
          </a:xfrm>
          <a:prstGeom prst="rect">
            <a:avLst/>
          </a:prstGeom>
        </p:spPr>
      </p:pic>
      <p:pic>
        <p:nvPicPr>
          <p:cNvPr id="11" name="Immagine 10"/>
          <p:cNvPicPr>
            <a:picLocks noChangeAspect="1"/>
          </p:cNvPicPr>
          <p:nvPr/>
        </p:nvPicPr>
        <p:blipFill>
          <a:blip r:embed="rId7" cstate="print"/>
          <a:stretch>
            <a:fillRect/>
          </a:stretch>
        </p:blipFill>
        <p:spPr>
          <a:xfrm>
            <a:off x="7505814" y="5866949"/>
            <a:ext cx="1071015" cy="991052"/>
          </a:xfrm>
          <a:prstGeom prst="rect">
            <a:avLst/>
          </a:prstGeom>
        </p:spPr>
      </p:pic>
      <p:pic>
        <p:nvPicPr>
          <p:cNvPr id="12" name="Immagine 11"/>
          <p:cNvPicPr>
            <a:picLocks noChangeAspect="1"/>
          </p:cNvPicPr>
          <p:nvPr/>
        </p:nvPicPr>
        <p:blipFill>
          <a:blip r:embed="rId8" cstate="print"/>
          <a:stretch>
            <a:fillRect/>
          </a:stretch>
        </p:blipFill>
        <p:spPr>
          <a:xfrm>
            <a:off x="5383687" y="2538859"/>
            <a:ext cx="1160442" cy="869211"/>
          </a:xfrm>
          <a:prstGeom prst="rect">
            <a:avLst/>
          </a:prstGeom>
        </p:spPr>
      </p:pic>
      <p:pic>
        <p:nvPicPr>
          <p:cNvPr id="15" name="Immagine 14"/>
          <p:cNvPicPr>
            <a:picLocks noChangeAspect="1"/>
          </p:cNvPicPr>
          <p:nvPr/>
        </p:nvPicPr>
        <p:blipFill>
          <a:blip r:embed="rId9" cstate="print"/>
          <a:stretch>
            <a:fillRect/>
          </a:stretch>
        </p:blipFill>
        <p:spPr>
          <a:xfrm>
            <a:off x="4968314" y="1387066"/>
            <a:ext cx="838471" cy="565302"/>
          </a:xfrm>
          <a:prstGeom prst="rect">
            <a:avLst/>
          </a:prstGeom>
        </p:spPr>
      </p:pic>
      <p:pic>
        <p:nvPicPr>
          <p:cNvPr id="16" name="Immagine 15"/>
          <p:cNvPicPr>
            <a:picLocks noChangeAspect="1"/>
          </p:cNvPicPr>
          <p:nvPr/>
        </p:nvPicPr>
        <p:blipFill>
          <a:blip r:embed="rId10" cstate="print"/>
          <a:stretch>
            <a:fillRect/>
          </a:stretch>
        </p:blipFill>
        <p:spPr>
          <a:xfrm>
            <a:off x="5423387" y="5034201"/>
            <a:ext cx="1198335" cy="830745"/>
          </a:xfrm>
          <a:prstGeom prst="rect">
            <a:avLst/>
          </a:prstGeom>
        </p:spPr>
      </p:pic>
      <p:pic>
        <p:nvPicPr>
          <p:cNvPr id="17" name="Immagine 16"/>
          <p:cNvPicPr>
            <a:picLocks noChangeAspect="1"/>
          </p:cNvPicPr>
          <p:nvPr/>
        </p:nvPicPr>
        <p:blipFill>
          <a:blip r:embed="rId11" cstate="print"/>
          <a:stretch>
            <a:fillRect/>
          </a:stretch>
        </p:blipFill>
        <p:spPr>
          <a:xfrm>
            <a:off x="2859560" y="4876609"/>
            <a:ext cx="1367009" cy="946780"/>
          </a:xfrm>
          <a:prstGeom prst="rect">
            <a:avLst/>
          </a:prstGeom>
        </p:spPr>
      </p:pic>
      <p:pic>
        <p:nvPicPr>
          <p:cNvPr id="18" name="Immagine 17"/>
          <p:cNvPicPr>
            <a:picLocks noChangeAspect="1"/>
          </p:cNvPicPr>
          <p:nvPr/>
        </p:nvPicPr>
        <p:blipFill>
          <a:blip r:embed="rId12" cstate="print"/>
          <a:stretch>
            <a:fillRect/>
          </a:stretch>
        </p:blipFill>
        <p:spPr>
          <a:xfrm>
            <a:off x="6120750" y="5840902"/>
            <a:ext cx="1396194" cy="1017098"/>
          </a:xfrm>
          <a:prstGeom prst="rect">
            <a:avLst/>
          </a:prstGeom>
        </p:spPr>
      </p:pic>
      <p:pic>
        <p:nvPicPr>
          <p:cNvPr id="19" name="Immagine 18"/>
          <p:cNvPicPr>
            <a:picLocks noChangeAspect="1"/>
          </p:cNvPicPr>
          <p:nvPr/>
        </p:nvPicPr>
        <p:blipFill>
          <a:blip r:embed="rId13" cstate="print"/>
          <a:stretch>
            <a:fillRect/>
          </a:stretch>
        </p:blipFill>
        <p:spPr>
          <a:xfrm>
            <a:off x="3746936" y="5813736"/>
            <a:ext cx="1231766" cy="1062260"/>
          </a:xfrm>
          <a:prstGeom prst="rect">
            <a:avLst/>
          </a:prstGeom>
        </p:spPr>
      </p:pic>
      <p:pic>
        <p:nvPicPr>
          <p:cNvPr id="20" name="Immagine 19"/>
          <p:cNvPicPr>
            <a:picLocks noChangeAspect="1"/>
          </p:cNvPicPr>
          <p:nvPr/>
        </p:nvPicPr>
        <p:blipFill>
          <a:blip r:embed="rId14" cstate="print"/>
          <a:stretch>
            <a:fillRect/>
          </a:stretch>
        </p:blipFill>
        <p:spPr>
          <a:xfrm>
            <a:off x="8537761" y="5878860"/>
            <a:ext cx="1467658" cy="983147"/>
          </a:xfrm>
          <a:prstGeom prst="rect">
            <a:avLst/>
          </a:prstGeom>
        </p:spPr>
      </p:pic>
      <p:pic>
        <p:nvPicPr>
          <p:cNvPr id="21" name="Immagine 20"/>
          <p:cNvPicPr>
            <a:picLocks noChangeAspect="1"/>
          </p:cNvPicPr>
          <p:nvPr/>
        </p:nvPicPr>
        <p:blipFill>
          <a:blip r:embed="rId15" cstate="print"/>
          <a:stretch>
            <a:fillRect/>
          </a:stretch>
        </p:blipFill>
        <p:spPr>
          <a:xfrm>
            <a:off x="4961228" y="5820657"/>
            <a:ext cx="1190808" cy="1044007"/>
          </a:xfrm>
          <a:prstGeom prst="rect">
            <a:avLst/>
          </a:prstGeom>
        </p:spPr>
      </p:pic>
      <p:pic>
        <p:nvPicPr>
          <p:cNvPr id="22" name="Immagine 21"/>
          <p:cNvPicPr>
            <a:picLocks noChangeAspect="1"/>
          </p:cNvPicPr>
          <p:nvPr/>
        </p:nvPicPr>
        <p:blipFill>
          <a:blip r:embed="rId16" cstate="print"/>
          <a:stretch>
            <a:fillRect/>
          </a:stretch>
        </p:blipFill>
        <p:spPr>
          <a:xfrm>
            <a:off x="5254084" y="825841"/>
            <a:ext cx="866665" cy="570292"/>
          </a:xfrm>
          <a:prstGeom prst="rect">
            <a:avLst/>
          </a:prstGeom>
        </p:spPr>
      </p:pic>
      <p:pic>
        <p:nvPicPr>
          <p:cNvPr id="24" name="Immagine 23"/>
          <p:cNvPicPr>
            <a:picLocks noChangeAspect="1"/>
          </p:cNvPicPr>
          <p:nvPr/>
        </p:nvPicPr>
        <p:blipFill>
          <a:blip r:embed="rId17" cstate="print"/>
          <a:stretch>
            <a:fillRect/>
          </a:stretch>
        </p:blipFill>
        <p:spPr>
          <a:xfrm>
            <a:off x="6577449" y="4914678"/>
            <a:ext cx="1433191" cy="950268"/>
          </a:xfrm>
          <a:prstGeom prst="rect">
            <a:avLst/>
          </a:prstGeom>
        </p:spPr>
      </p:pic>
      <p:pic>
        <p:nvPicPr>
          <p:cNvPr id="25" name="Immagine 24"/>
          <p:cNvPicPr>
            <a:picLocks noChangeAspect="1"/>
          </p:cNvPicPr>
          <p:nvPr/>
        </p:nvPicPr>
        <p:blipFill>
          <a:blip r:embed="rId18" cstate="print"/>
          <a:stretch>
            <a:fillRect/>
          </a:stretch>
        </p:blipFill>
        <p:spPr>
          <a:xfrm>
            <a:off x="3344324" y="4057268"/>
            <a:ext cx="1548921" cy="925313"/>
          </a:xfrm>
          <a:prstGeom prst="rect">
            <a:avLst/>
          </a:prstGeom>
        </p:spPr>
      </p:pic>
      <p:pic>
        <p:nvPicPr>
          <p:cNvPr id="26" name="Immagine 25"/>
          <p:cNvPicPr>
            <a:picLocks noChangeAspect="1"/>
          </p:cNvPicPr>
          <p:nvPr/>
        </p:nvPicPr>
        <p:blipFill>
          <a:blip r:embed="rId19" cstate="print"/>
          <a:stretch>
            <a:fillRect/>
          </a:stretch>
        </p:blipFill>
        <p:spPr>
          <a:xfrm>
            <a:off x="5219509" y="3353034"/>
            <a:ext cx="778231" cy="812990"/>
          </a:xfrm>
          <a:prstGeom prst="rect">
            <a:avLst/>
          </a:prstGeom>
        </p:spPr>
      </p:pic>
      <p:pic>
        <p:nvPicPr>
          <p:cNvPr id="29" name="Immagine 28"/>
          <p:cNvPicPr>
            <a:picLocks noChangeAspect="1"/>
          </p:cNvPicPr>
          <p:nvPr/>
        </p:nvPicPr>
        <p:blipFill>
          <a:blip r:embed="rId20" cstate="print"/>
          <a:stretch>
            <a:fillRect/>
          </a:stretch>
        </p:blipFill>
        <p:spPr>
          <a:xfrm>
            <a:off x="4689482" y="1909169"/>
            <a:ext cx="909284" cy="678754"/>
          </a:xfrm>
          <a:prstGeom prst="rect">
            <a:avLst/>
          </a:prstGeom>
        </p:spPr>
      </p:pic>
      <p:pic>
        <p:nvPicPr>
          <p:cNvPr id="30" name="Immagine 29"/>
          <p:cNvPicPr>
            <a:picLocks noChangeAspect="1"/>
          </p:cNvPicPr>
          <p:nvPr/>
        </p:nvPicPr>
        <p:blipFill>
          <a:blip r:embed="rId21" cstate="print"/>
          <a:stretch>
            <a:fillRect/>
          </a:stretch>
        </p:blipFill>
        <p:spPr>
          <a:xfrm>
            <a:off x="3855111" y="3303848"/>
            <a:ext cx="1398974" cy="930954"/>
          </a:xfrm>
          <a:prstGeom prst="rect">
            <a:avLst/>
          </a:prstGeom>
        </p:spPr>
      </p:pic>
      <p:pic>
        <p:nvPicPr>
          <p:cNvPr id="31" name="Immagine 30"/>
          <p:cNvPicPr>
            <a:picLocks noChangeAspect="1"/>
          </p:cNvPicPr>
          <p:nvPr/>
        </p:nvPicPr>
        <p:blipFill>
          <a:blip r:embed="rId22" cstate="print"/>
          <a:stretch>
            <a:fillRect/>
          </a:stretch>
        </p:blipFill>
        <p:spPr>
          <a:xfrm>
            <a:off x="6561307" y="1381842"/>
            <a:ext cx="747402" cy="603760"/>
          </a:xfrm>
          <a:prstGeom prst="rect">
            <a:avLst/>
          </a:prstGeom>
        </p:spPr>
      </p:pic>
      <p:pic>
        <p:nvPicPr>
          <p:cNvPr id="33" name="Immagine 32"/>
          <p:cNvPicPr>
            <a:picLocks noChangeAspect="1"/>
          </p:cNvPicPr>
          <p:nvPr/>
        </p:nvPicPr>
        <p:blipFill>
          <a:blip r:embed="rId23" cstate="print"/>
          <a:stretch>
            <a:fillRect/>
          </a:stretch>
        </p:blipFill>
        <p:spPr>
          <a:xfrm>
            <a:off x="6099182" y="825840"/>
            <a:ext cx="889447" cy="554892"/>
          </a:xfrm>
          <a:prstGeom prst="rect">
            <a:avLst/>
          </a:prstGeom>
        </p:spPr>
      </p:pic>
      <p:pic>
        <p:nvPicPr>
          <p:cNvPr id="34" name="Immagine 33"/>
          <p:cNvPicPr>
            <a:picLocks noChangeAspect="1"/>
          </p:cNvPicPr>
          <p:nvPr/>
        </p:nvPicPr>
        <p:blipFill>
          <a:blip r:embed="rId24" cstate="print"/>
          <a:stretch>
            <a:fillRect/>
          </a:stretch>
        </p:blipFill>
        <p:spPr>
          <a:xfrm>
            <a:off x="4308567" y="2603905"/>
            <a:ext cx="1087409" cy="749128"/>
          </a:xfrm>
          <a:prstGeom prst="rect">
            <a:avLst/>
          </a:prstGeom>
        </p:spPr>
      </p:pic>
      <p:pic>
        <p:nvPicPr>
          <p:cNvPr id="35" name="Immagine 34"/>
          <p:cNvPicPr>
            <a:picLocks noChangeAspect="1"/>
          </p:cNvPicPr>
          <p:nvPr/>
        </p:nvPicPr>
        <p:blipFill>
          <a:blip r:embed="rId25" cstate="print"/>
          <a:stretch>
            <a:fillRect/>
          </a:stretch>
        </p:blipFill>
        <p:spPr>
          <a:xfrm>
            <a:off x="7907886" y="5053292"/>
            <a:ext cx="1363704" cy="825568"/>
          </a:xfrm>
          <a:prstGeom prst="rect">
            <a:avLst/>
          </a:prstGeom>
        </p:spPr>
      </p:pic>
      <p:pic>
        <p:nvPicPr>
          <p:cNvPr id="36" name="Immagine 35"/>
          <p:cNvPicPr>
            <a:picLocks noChangeAspect="1"/>
          </p:cNvPicPr>
          <p:nvPr/>
        </p:nvPicPr>
        <p:blipFill>
          <a:blip r:embed="rId26" cstate="print"/>
          <a:stretch>
            <a:fillRect/>
          </a:stretch>
        </p:blipFill>
        <p:spPr>
          <a:xfrm>
            <a:off x="4867744" y="4073708"/>
            <a:ext cx="636534" cy="944053"/>
          </a:xfrm>
          <a:prstGeom prst="rect">
            <a:avLst/>
          </a:prstGeom>
        </p:spPr>
      </p:pic>
      <p:pic>
        <p:nvPicPr>
          <p:cNvPr id="37" name="Immagine 36"/>
          <p:cNvPicPr>
            <a:picLocks noChangeAspect="1"/>
          </p:cNvPicPr>
          <p:nvPr/>
        </p:nvPicPr>
        <p:blipFill>
          <a:blip r:embed="rId27" cstate="print"/>
          <a:stretch>
            <a:fillRect/>
          </a:stretch>
        </p:blipFill>
        <p:spPr>
          <a:xfrm>
            <a:off x="6846608" y="4313745"/>
            <a:ext cx="1889404" cy="746886"/>
          </a:xfrm>
          <a:prstGeom prst="rect">
            <a:avLst/>
          </a:prstGeom>
        </p:spPr>
      </p:pic>
      <p:pic>
        <p:nvPicPr>
          <p:cNvPr id="38" name="Immagine 37"/>
          <p:cNvPicPr>
            <a:picLocks noChangeAspect="1"/>
          </p:cNvPicPr>
          <p:nvPr/>
        </p:nvPicPr>
        <p:blipFill>
          <a:blip r:embed="rId28" cstate="print"/>
          <a:stretch>
            <a:fillRect/>
          </a:stretch>
        </p:blipFill>
        <p:spPr>
          <a:xfrm>
            <a:off x="5475705" y="4118875"/>
            <a:ext cx="1370482" cy="1019803"/>
          </a:xfrm>
          <a:prstGeom prst="rect">
            <a:avLst/>
          </a:prstGeom>
        </p:spPr>
      </p:pic>
      <p:pic>
        <p:nvPicPr>
          <p:cNvPr id="39" name="Immagine 38"/>
          <p:cNvPicPr>
            <a:picLocks noChangeAspect="1"/>
          </p:cNvPicPr>
          <p:nvPr/>
        </p:nvPicPr>
        <p:blipFill>
          <a:blip r:embed="rId29" cstate="print"/>
          <a:stretch>
            <a:fillRect/>
          </a:stretch>
        </p:blipFill>
        <p:spPr>
          <a:xfrm>
            <a:off x="6450795" y="3465144"/>
            <a:ext cx="1894275" cy="842947"/>
          </a:xfrm>
          <a:prstGeom prst="rect">
            <a:avLst/>
          </a:prstGeom>
        </p:spPr>
      </p:pic>
      <p:pic>
        <p:nvPicPr>
          <p:cNvPr id="40" name="Immagine 39"/>
          <p:cNvPicPr>
            <a:picLocks noChangeAspect="1"/>
          </p:cNvPicPr>
          <p:nvPr/>
        </p:nvPicPr>
        <p:blipFill>
          <a:blip r:embed="rId30" cstate="print"/>
          <a:stretch>
            <a:fillRect/>
          </a:stretch>
        </p:blipFill>
        <p:spPr>
          <a:xfrm>
            <a:off x="6544129" y="2626461"/>
            <a:ext cx="1285054" cy="873030"/>
          </a:xfrm>
          <a:prstGeom prst="rect">
            <a:avLst/>
          </a:prstGeom>
        </p:spPr>
      </p:pic>
      <p:pic>
        <p:nvPicPr>
          <p:cNvPr id="41" name="Immagine 40"/>
          <p:cNvPicPr>
            <a:picLocks noChangeAspect="1"/>
          </p:cNvPicPr>
          <p:nvPr/>
        </p:nvPicPr>
        <p:blipFill>
          <a:blip r:embed="rId31" cstate="print"/>
          <a:stretch>
            <a:fillRect/>
          </a:stretch>
        </p:blipFill>
        <p:spPr>
          <a:xfrm>
            <a:off x="5930266" y="3359800"/>
            <a:ext cx="631040" cy="771204"/>
          </a:xfrm>
          <a:prstGeom prst="rect">
            <a:avLst/>
          </a:prstGeom>
        </p:spPr>
      </p:pic>
      <p:pic>
        <p:nvPicPr>
          <p:cNvPr id="42" name="Immagine 41"/>
          <p:cNvPicPr>
            <a:picLocks noChangeAspect="1"/>
          </p:cNvPicPr>
          <p:nvPr/>
        </p:nvPicPr>
        <p:blipFill>
          <a:blip r:embed="rId32" cstate="print"/>
          <a:stretch>
            <a:fillRect/>
          </a:stretch>
        </p:blipFill>
        <p:spPr>
          <a:xfrm>
            <a:off x="5577207" y="1949595"/>
            <a:ext cx="1068528" cy="684095"/>
          </a:xfrm>
          <a:prstGeom prst="rect">
            <a:avLst/>
          </a:prstGeom>
        </p:spPr>
      </p:pic>
      <p:pic>
        <p:nvPicPr>
          <p:cNvPr id="43" name="Immagine 42"/>
          <p:cNvPicPr>
            <a:picLocks noChangeAspect="1"/>
          </p:cNvPicPr>
          <p:nvPr/>
        </p:nvPicPr>
        <p:blipFill>
          <a:blip r:embed="rId33" cstate="print"/>
          <a:stretch>
            <a:fillRect/>
          </a:stretch>
        </p:blipFill>
        <p:spPr>
          <a:xfrm>
            <a:off x="6544129" y="1988429"/>
            <a:ext cx="999507" cy="642228"/>
          </a:xfrm>
          <a:prstGeom prst="rect">
            <a:avLst/>
          </a:prstGeom>
        </p:spPr>
      </p:pic>
      <p:pic>
        <p:nvPicPr>
          <p:cNvPr id="47" name="Immagine 46"/>
          <p:cNvPicPr>
            <a:picLocks noChangeAspect="1"/>
          </p:cNvPicPr>
          <p:nvPr/>
        </p:nvPicPr>
        <p:blipFill>
          <a:blip r:embed="rId34" cstate="print"/>
          <a:stretch>
            <a:fillRect/>
          </a:stretch>
        </p:blipFill>
        <p:spPr>
          <a:xfrm>
            <a:off x="5504278" y="6359"/>
            <a:ext cx="1223094" cy="816020"/>
          </a:xfrm>
          <a:prstGeom prst="rect">
            <a:avLst/>
          </a:prstGeom>
        </p:spPr>
      </p:pic>
      <p:pic>
        <p:nvPicPr>
          <p:cNvPr id="49" name="Immagine 48"/>
          <p:cNvPicPr>
            <a:picLocks noChangeAspect="1"/>
          </p:cNvPicPr>
          <p:nvPr/>
        </p:nvPicPr>
        <p:blipFill>
          <a:blip r:embed="rId2" cstate="print"/>
          <a:stretch>
            <a:fillRect/>
          </a:stretch>
        </p:blipFill>
        <p:spPr>
          <a:xfrm rot="19245701">
            <a:off x="268405" y="1396716"/>
            <a:ext cx="3476559" cy="1915977"/>
          </a:xfrm>
          <a:prstGeom prst="rect">
            <a:avLst/>
          </a:prstGeom>
        </p:spPr>
      </p:pic>
    </p:spTree>
    <p:extLst>
      <p:ext uri="{BB962C8B-B14F-4D97-AF65-F5344CB8AC3E}">
        <p14:creationId xmlns:p14="http://schemas.microsoft.com/office/powerpoint/2010/main" val="62815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716" y="973668"/>
            <a:ext cx="8844651" cy="786306"/>
          </a:xfrm>
        </p:spPr>
        <p:txBody>
          <a:bodyPr/>
          <a:lstStyle/>
          <a:p>
            <a:pPr algn="ctr"/>
            <a:r>
              <a:rPr lang="it-IT" sz="4800" dirty="0" smtClean="0">
                <a:solidFill>
                  <a:schemeClr val="accent3"/>
                </a:solidFill>
              </a:rPr>
              <a:t>Le vitamine</a:t>
            </a:r>
            <a:endParaRPr lang="it-IT" sz="4800" dirty="0">
              <a:solidFill>
                <a:schemeClr val="accent3"/>
              </a:solidFill>
            </a:endParaRPr>
          </a:p>
        </p:txBody>
      </p:sp>
      <p:sp>
        <p:nvSpPr>
          <p:cNvPr id="3" name="Segnaposto contenuto 2"/>
          <p:cNvSpPr>
            <a:spLocks noGrp="1"/>
          </p:cNvSpPr>
          <p:nvPr>
            <p:ph idx="1"/>
          </p:nvPr>
        </p:nvSpPr>
        <p:spPr/>
        <p:txBody>
          <a:bodyPr anchor="ctr">
            <a:normAutofit fontScale="92500"/>
          </a:bodyPr>
          <a:lstStyle/>
          <a:p>
            <a:pPr algn="ctr">
              <a:buNone/>
            </a:pPr>
            <a:r>
              <a:rPr lang="it-IT" sz="2400" b="1" dirty="0" smtClean="0"/>
              <a:t>Le vitamine entrano in numerosi processi metabolici di primaria importanza, ma vanno introdotte nelle quantità appropriate per evitare sovradosaggi e intossicazioni. Il fabbisogno vitaminico medio è relativo all'età ed alla condizione psicofisica della persona, aumentando in bambini, donne in gravidanza o in allattamento, o anche nei casi di stress fisico e psichico,sono prodotte solo parzialmente dall'organismo, e per la restante parte vanno assunte attraverso alimenti o integratori alimentari. </a:t>
            </a: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000" b="1" dirty="0" smtClean="0">
                <a:solidFill>
                  <a:schemeClr val="accent4"/>
                </a:solidFill>
              </a:rPr>
              <a:t>Le  fibre alimentari</a:t>
            </a:r>
            <a:endParaRPr lang="it-IT" sz="4000" dirty="0">
              <a:solidFill>
                <a:schemeClr val="accent4"/>
              </a:solidFill>
            </a:endParaRPr>
          </a:p>
        </p:txBody>
      </p:sp>
      <p:sp>
        <p:nvSpPr>
          <p:cNvPr id="3" name="Segnaposto contenuto 2"/>
          <p:cNvSpPr>
            <a:spLocks noGrp="1"/>
          </p:cNvSpPr>
          <p:nvPr>
            <p:ph idx="1"/>
          </p:nvPr>
        </p:nvSpPr>
        <p:spPr/>
        <p:txBody>
          <a:bodyPr>
            <a:noAutofit/>
          </a:bodyPr>
          <a:lstStyle/>
          <a:p>
            <a:pPr>
              <a:buNone/>
            </a:pPr>
            <a:r>
              <a:rPr lang="it-IT" sz="2000" b="1" dirty="0" smtClean="0">
                <a:solidFill>
                  <a:schemeClr val="tx1"/>
                </a:solidFill>
              </a:rPr>
              <a:t>     Le fibre alimentari sono polisaccaridi vegetali non disponibili, poiché l'organismo umano non è in grado di digerirle e tantomeno di assorbirle.</a:t>
            </a:r>
          </a:p>
          <a:p>
            <a:pPr>
              <a:buNone/>
            </a:pPr>
            <a:r>
              <a:rPr lang="it-IT" sz="2000" b="1" dirty="0" smtClean="0">
                <a:solidFill>
                  <a:schemeClr val="tx1"/>
                </a:solidFill>
              </a:rPr>
              <a:t>     Pur non avendo alcun significato nutrizionale, le fibre alimentari sono estremamente importanti per la salute umana. Queste sostanze, infatti, vengono parzialmente o completamente fermentate dalla flora batterica del colon. In particolare, quando sono assunte da sole, le fibre alimentari vengono fermentate in maggiore proporzione rispetto a quando sono assunte attraverso gli alimenti.</a:t>
            </a:r>
          </a:p>
          <a:p>
            <a:pPr>
              <a:buNone/>
            </a:pPr>
            <a:r>
              <a:rPr lang="it-IT" sz="2000" b="1" dirty="0" smtClean="0">
                <a:solidFill>
                  <a:schemeClr val="tx1"/>
                </a:solidFill>
              </a:rPr>
              <a:t/>
            </a:r>
            <a:br>
              <a:rPr lang="it-IT" sz="2000" b="1" dirty="0" smtClean="0">
                <a:solidFill>
                  <a:schemeClr val="tx1"/>
                </a:solidFill>
              </a:rPr>
            </a:br>
            <a:endParaRPr lang="it-IT" sz="20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36172" y="625325"/>
            <a:ext cx="9502710" cy="1453846"/>
          </a:xfrm>
        </p:spPr>
        <p:txBody>
          <a:bodyPr/>
          <a:lstStyle/>
          <a:p>
            <a:pPr algn="ctr"/>
            <a:r>
              <a:rPr lang="it-IT" dirty="0">
                <a:solidFill>
                  <a:schemeClr val="accent2"/>
                </a:solidFill>
              </a:rPr>
              <a:t>Il legame fra alimentazione e sport è spesso sovrastimato</a:t>
            </a:r>
          </a:p>
        </p:txBody>
      </p:sp>
      <p:sp>
        <p:nvSpPr>
          <p:cNvPr id="3" name="Segnaposto contenuto 2"/>
          <p:cNvSpPr>
            <a:spLocks noGrp="1"/>
          </p:cNvSpPr>
          <p:nvPr>
            <p:ph idx="1"/>
          </p:nvPr>
        </p:nvSpPr>
        <p:spPr>
          <a:xfrm>
            <a:off x="2841171" y="2603500"/>
            <a:ext cx="5344886" cy="3416300"/>
          </a:xfrm>
        </p:spPr>
        <p:txBody>
          <a:bodyPr>
            <a:normAutofit/>
          </a:bodyPr>
          <a:lstStyle/>
          <a:p>
            <a:pPr marL="0" indent="0">
              <a:buNone/>
            </a:pPr>
            <a:r>
              <a:rPr lang="it-IT" sz="2400" b="1" dirty="0">
                <a:latin typeface="Arial" panose="020B0604020202020204" pitchFamily="34" charset="0"/>
                <a:cs typeface="Arial" panose="020B0604020202020204" pitchFamily="34" charset="0"/>
              </a:rPr>
              <a:t>Il monito </a:t>
            </a:r>
            <a:r>
              <a:rPr lang="it-IT" sz="2400" b="1" dirty="0" smtClean="0">
                <a:latin typeface="Arial" panose="020B0604020202020204" pitchFamily="34" charset="0"/>
                <a:cs typeface="Arial" panose="020B0604020202020204" pitchFamily="34" charset="0"/>
              </a:rPr>
              <a:t>‘’Conosci </a:t>
            </a:r>
            <a:r>
              <a:rPr lang="it-IT" sz="2400" b="1" dirty="0">
                <a:latin typeface="Arial" panose="020B0604020202020204" pitchFamily="34" charset="0"/>
                <a:cs typeface="Arial" panose="020B0604020202020204" pitchFamily="34" charset="0"/>
              </a:rPr>
              <a:t>te </a:t>
            </a:r>
            <a:r>
              <a:rPr lang="it-IT" sz="2400" b="1" dirty="0" smtClean="0">
                <a:latin typeface="Arial" panose="020B0604020202020204" pitchFamily="34" charset="0"/>
                <a:cs typeface="Arial" panose="020B0604020202020204" pitchFamily="34" charset="0"/>
              </a:rPr>
              <a:t>stesso’’ </a:t>
            </a:r>
            <a:r>
              <a:rPr lang="it-IT" sz="2400" b="1" dirty="0">
                <a:latin typeface="Arial" panose="020B0604020202020204" pitchFamily="34" charset="0"/>
                <a:cs typeface="Arial" panose="020B0604020202020204" pitchFamily="34" charset="0"/>
              </a:rPr>
              <a:t>che il tempio di Apollo a Delfi proponeva </a:t>
            </a:r>
            <a:r>
              <a:rPr lang="it-IT" sz="2400" b="1" dirty="0" smtClean="0">
                <a:latin typeface="Arial" panose="020B0604020202020204" pitchFamily="34" charset="0"/>
                <a:cs typeface="Arial" panose="020B0604020202020204" pitchFamily="34" charset="0"/>
              </a:rPr>
              <a:t>al viandante </a:t>
            </a:r>
            <a:r>
              <a:rPr lang="it-IT" sz="2400" b="1" dirty="0">
                <a:latin typeface="Arial" panose="020B0604020202020204" pitchFamily="34" charset="0"/>
                <a:cs typeface="Arial" panose="020B0604020202020204" pitchFamily="34" charset="0"/>
              </a:rPr>
              <a:t>e che Socrate pose al centro della sua dottrina, potrebbe essere </a:t>
            </a:r>
            <a:r>
              <a:rPr lang="it-IT" sz="2400" b="1" dirty="0" smtClean="0">
                <a:latin typeface="Arial" panose="020B0604020202020204" pitchFamily="34" charset="0"/>
                <a:cs typeface="Arial" panose="020B0604020202020204" pitchFamily="34" charset="0"/>
              </a:rPr>
              <a:t>assunto come </a:t>
            </a:r>
            <a:r>
              <a:rPr lang="it-IT" sz="2400" b="1" dirty="0">
                <a:latin typeface="Arial" panose="020B0604020202020204" pitchFamily="34" charset="0"/>
                <a:cs typeface="Arial" panose="020B0604020202020204" pitchFamily="34" charset="0"/>
              </a:rPr>
              <a:t>incipit di questo percorso</a:t>
            </a:r>
          </a:p>
          <a:p>
            <a:pPr marL="0" indent="0">
              <a:buNone/>
            </a:pPr>
            <a:endParaRPr lang="it-IT"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6218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16630" y="1132114"/>
            <a:ext cx="7291840" cy="4550229"/>
          </a:xfrm>
        </p:spPr>
        <p:txBody>
          <a:bodyPr/>
          <a:lstStyle/>
          <a:p>
            <a:pPr algn="ctr"/>
            <a:r>
              <a:rPr lang="it-IT" sz="2400" dirty="0" smtClean="0">
                <a:solidFill>
                  <a:schemeClr val="accent3"/>
                </a:solidFill>
                <a:latin typeface="Arial" panose="020B0604020202020204" pitchFamily="34" charset="0"/>
                <a:cs typeface="Arial" panose="020B0604020202020204" pitchFamily="34" charset="0"/>
              </a:rPr>
              <a:t>Non esiste </a:t>
            </a:r>
            <a:r>
              <a:rPr lang="it-IT" sz="2400" dirty="0">
                <a:solidFill>
                  <a:schemeClr val="accent3"/>
                </a:solidFill>
                <a:latin typeface="Arial" panose="020B0604020202020204" pitchFamily="34" charset="0"/>
                <a:cs typeface="Arial" panose="020B0604020202020204" pitchFamily="34" charset="0"/>
              </a:rPr>
              <a:t>infatti benessere mentale senza la consapevolezza del proprio corpo.</a:t>
            </a:r>
            <a:br>
              <a:rPr lang="it-IT" sz="2400" dirty="0">
                <a:solidFill>
                  <a:schemeClr val="accent3"/>
                </a:solidFill>
                <a:latin typeface="Arial" panose="020B0604020202020204" pitchFamily="34" charset="0"/>
                <a:cs typeface="Arial" panose="020B0604020202020204" pitchFamily="34" charset="0"/>
              </a:rPr>
            </a:br>
            <a:r>
              <a:rPr lang="it-IT" sz="2400" dirty="0">
                <a:latin typeface="Arial" panose="020B0604020202020204" pitchFamily="34" charset="0"/>
                <a:cs typeface="Arial" panose="020B0604020202020204" pitchFamily="34" charset="0"/>
              </a:rPr>
              <a:t>Controllarlo, saperne dominare i movimenti, essere consapevoli della propria</a:t>
            </a:r>
            <a:br>
              <a:rPr lang="it-IT" sz="2400" dirty="0">
                <a:latin typeface="Arial" panose="020B0604020202020204" pitchFamily="34" charset="0"/>
                <a:cs typeface="Arial" panose="020B0604020202020204" pitchFamily="34" charset="0"/>
              </a:rPr>
            </a:br>
            <a:r>
              <a:rPr lang="it-IT" sz="2400" dirty="0">
                <a:latin typeface="Arial" panose="020B0604020202020204" pitchFamily="34" charset="0"/>
                <a:cs typeface="Arial" panose="020B0604020202020204" pitchFamily="34" charset="0"/>
              </a:rPr>
              <a:t>postura, rappresentano elementi essenziali per la strutturazione </a:t>
            </a:r>
            <a:r>
              <a:rPr lang="it-IT" sz="2400" dirty="0" smtClean="0">
                <a:latin typeface="Arial" panose="020B0604020202020204" pitchFamily="34" charset="0"/>
                <a:cs typeface="Arial" panose="020B0604020202020204" pitchFamily="34" charset="0"/>
              </a:rPr>
              <a:t/>
            </a:r>
            <a:br>
              <a:rPr lang="it-IT" sz="2400" dirty="0" smtClean="0">
                <a:latin typeface="Arial" panose="020B0604020202020204" pitchFamily="34" charset="0"/>
                <a:cs typeface="Arial" panose="020B0604020202020204" pitchFamily="34" charset="0"/>
              </a:rPr>
            </a:br>
            <a:r>
              <a:rPr lang="it-IT" sz="2400" dirty="0" smtClean="0">
                <a:latin typeface="Arial" panose="020B0604020202020204" pitchFamily="34" charset="0"/>
                <a:cs typeface="Arial" panose="020B0604020202020204" pitchFamily="34" charset="0"/>
              </a:rPr>
              <a:t>della </a:t>
            </a:r>
            <a:r>
              <a:rPr lang="it-IT" sz="2400" dirty="0">
                <a:latin typeface="Arial" panose="020B0604020202020204" pitchFamily="34" charset="0"/>
                <a:cs typeface="Arial" panose="020B0604020202020204" pitchFamily="34" charset="0"/>
              </a:rPr>
              <a:t>persona </a:t>
            </a:r>
            <a:r>
              <a:rPr lang="it-IT" sz="2400" dirty="0" smtClean="0">
                <a:latin typeface="Arial" panose="020B0604020202020204" pitchFamily="34" charset="0"/>
                <a:cs typeface="Arial" panose="020B0604020202020204" pitchFamily="34" charset="0"/>
              </a:rPr>
              <a:t>e  competenze </a:t>
            </a:r>
            <a:r>
              <a:rPr lang="it-IT" sz="2400" dirty="0">
                <a:latin typeface="Arial" panose="020B0604020202020204" pitchFamily="34" charset="0"/>
                <a:cs typeface="Arial" panose="020B0604020202020204" pitchFamily="34" charset="0"/>
              </a:rPr>
              <a:t>prioritarie da sviluppare in un percorso che conduca alla salute e </a:t>
            </a:r>
            <a:r>
              <a:rPr lang="it-IT" sz="2400" dirty="0" smtClean="0">
                <a:latin typeface="Arial" panose="020B0604020202020204" pitchFamily="34" charset="0"/>
                <a:cs typeface="Arial" panose="020B0604020202020204" pitchFamily="34" charset="0"/>
              </a:rPr>
              <a:t>al  benessere</a:t>
            </a:r>
            <a:r>
              <a:rPr lang="it-IT" sz="2400" dirty="0">
                <a:latin typeface="Arial" panose="020B0604020202020204" pitchFamily="34" charset="0"/>
                <a:cs typeface="Arial" panose="020B0604020202020204" pitchFamily="34" charset="0"/>
              </a:rPr>
              <a:t>.</a:t>
            </a:r>
            <a:br>
              <a:rPr lang="it-IT" sz="2400" dirty="0">
                <a:latin typeface="Arial" panose="020B0604020202020204" pitchFamily="34" charset="0"/>
                <a:cs typeface="Arial" panose="020B0604020202020204" pitchFamily="34" charset="0"/>
              </a:rPr>
            </a:br>
            <a:endParaRPr lang="it-IT"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60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4294967295"/>
          </p:nvPr>
        </p:nvGraphicFramePr>
        <p:xfrm>
          <a:off x="0" y="1494503"/>
          <a:ext cx="12015019" cy="452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latin typeface="Algerian" panose="04020705040A02060702" pitchFamily="82" charset="0"/>
              </a:rPr>
              <a:t>PRINCIPI NUTRITIVI</a:t>
            </a:r>
            <a:endParaRPr lang="it-IT" dirty="0">
              <a:latin typeface="Algerian" panose="04020705040A02060702" pitchFamily="82" charset="0"/>
            </a:endParaRPr>
          </a:p>
        </p:txBody>
      </p:sp>
      <p:sp>
        <p:nvSpPr>
          <p:cNvPr id="3" name="Segnaposto contenuto 2"/>
          <p:cNvSpPr>
            <a:spLocks noGrp="1"/>
          </p:cNvSpPr>
          <p:nvPr>
            <p:ph idx="1"/>
          </p:nvPr>
        </p:nvSpPr>
        <p:spPr/>
        <p:txBody>
          <a:bodyPr>
            <a:normAutofit lnSpcReduction="10000"/>
          </a:bodyPr>
          <a:lstStyle/>
          <a:p>
            <a:r>
              <a:rPr lang="it-IT" dirty="0"/>
              <a:t>Tutti i cibi sono formati da un insieme di composti fondamentali denominati "Nutrienti", che possiamo suddividere in </a:t>
            </a:r>
            <a:r>
              <a:rPr lang="it-IT" dirty="0" smtClean="0"/>
              <a:t> </a:t>
            </a:r>
            <a:r>
              <a:rPr lang="it-IT" dirty="0"/>
              <a:t>grandi gruppi.</a:t>
            </a:r>
          </a:p>
          <a:p>
            <a:endParaRPr lang="it-IT" dirty="0"/>
          </a:p>
          <a:p>
            <a:r>
              <a:rPr lang="it-IT" dirty="0"/>
              <a:t>I carboidrati</a:t>
            </a:r>
          </a:p>
          <a:p>
            <a:r>
              <a:rPr lang="it-IT" dirty="0"/>
              <a:t>Le proteine</a:t>
            </a:r>
          </a:p>
          <a:p>
            <a:r>
              <a:rPr lang="it-IT" dirty="0"/>
              <a:t>I grassi</a:t>
            </a:r>
          </a:p>
          <a:p>
            <a:r>
              <a:rPr lang="it-IT" dirty="0"/>
              <a:t>I minerali</a:t>
            </a:r>
          </a:p>
          <a:p>
            <a:r>
              <a:rPr lang="it-IT" dirty="0"/>
              <a:t>Le vitamine</a:t>
            </a:r>
          </a:p>
          <a:p>
            <a:r>
              <a:rPr lang="it-IT" dirty="0" smtClean="0"/>
              <a:t>Le </a:t>
            </a:r>
            <a:r>
              <a:rPr lang="it-IT" dirty="0"/>
              <a:t>fibre</a:t>
            </a:r>
          </a:p>
        </p:txBody>
      </p:sp>
    </p:spTree>
    <p:extLst>
      <p:ext uri="{BB962C8B-B14F-4D97-AF65-F5344CB8AC3E}">
        <p14:creationId xmlns:p14="http://schemas.microsoft.com/office/powerpoint/2010/main" val="1777205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400" dirty="0">
                <a:solidFill>
                  <a:schemeClr val="accent4"/>
                </a:solidFill>
              </a:rPr>
              <a:t>I carboidrati</a:t>
            </a:r>
          </a:p>
        </p:txBody>
      </p:sp>
      <p:sp>
        <p:nvSpPr>
          <p:cNvPr id="3" name="Segnaposto contenuto 2"/>
          <p:cNvSpPr>
            <a:spLocks noGrp="1"/>
          </p:cNvSpPr>
          <p:nvPr>
            <p:ph idx="1"/>
          </p:nvPr>
        </p:nvSpPr>
        <p:spPr/>
        <p:txBody>
          <a:bodyPr/>
          <a:lstStyle/>
          <a:p>
            <a:pPr marL="0" indent="0">
              <a:buNone/>
            </a:pPr>
            <a:r>
              <a:rPr lang="it-IT" b="1" dirty="0">
                <a:solidFill>
                  <a:schemeClr val="tx1"/>
                </a:solidFill>
              </a:rPr>
              <a:t>I carboidrati costituiscono il componente principale di qualunque dieta equilibrata, potendo contribuire fino al 60-65% delle calorie totali e sono la fonte primaria di energia pronta. Si suddividono in "zuccheri semplici" o "zuccheri" e "carboidrati complessi" o "amidi".</a:t>
            </a:r>
          </a:p>
          <a:p>
            <a:pPr marL="0" indent="0">
              <a:buNone/>
            </a:pPr>
            <a:endParaRPr lang="it-IT" b="1" dirty="0">
              <a:solidFill>
                <a:schemeClr val="tx1"/>
              </a:solidFill>
            </a:endParaRPr>
          </a:p>
          <a:p>
            <a:pPr marL="0" indent="0">
              <a:buNone/>
            </a:pPr>
            <a:r>
              <a:rPr lang="it-IT" b="1" dirty="0">
                <a:solidFill>
                  <a:schemeClr val="tx1"/>
                </a:solidFill>
              </a:rPr>
              <a:t>I carboidrati sono contenuti prevalentemente nel regno vegetale, i cibi animali non ne contengono che piccole quantità. L'amido è presente soprattutto in cereali e legumi (oltre che tuberi e castagne), mentre come zucchero semplice esiste il fruttosio, lo zucchero della frutta</a:t>
            </a:r>
            <a:r>
              <a:rPr lang="it-IT" dirty="0"/>
              <a:t>.</a:t>
            </a:r>
          </a:p>
        </p:txBody>
      </p:sp>
    </p:spTree>
    <p:extLst>
      <p:ext uri="{BB962C8B-B14F-4D97-AF65-F5344CB8AC3E}">
        <p14:creationId xmlns:p14="http://schemas.microsoft.com/office/powerpoint/2010/main" val="1960217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5400" dirty="0">
                <a:solidFill>
                  <a:schemeClr val="accent4"/>
                </a:solidFill>
                <a:latin typeface="Arial" panose="020B0604020202020204" pitchFamily="34" charset="0"/>
                <a:cs typeface="Arial" panose="020B0604020202020204" pitchFamily="34" charset="0"/>
              </a:rPr>
              <a:t>Le proteine</a:t>
            </a:r>
          </a:p>
        </p:txBody>
      </p:sp>
      <p:sp>
        <p:nvSpPr>
          <p:cNvPr id="3" name="Segnaposto contenuto 2"/>
          <p:cNvSpPr>
            <a:spLocks noGrp="1"/>
          </p:cNvSpPr>
          <p:nvPr>
            <p:ph idx="1"/>
          </p:nvPr>
        </p:nvSpPr>
        <p:spPr/>
        <p:txBody>
          <a:bodyPr/>
          <a:lstStyle/>
          <a:p>
            <a:pPr marL="0" indent="0">
              <a:buNone/>
            </a:pPr>
            <a:r>
              <a:rPr lang="it-IT" b="1" dirty="0">
                <a:solidFill>
                  <a:schemeClr val="tx1"/>
                </a:solidFill>
              </a:rPr>
              <a:t>Le proteine, considerate da sempre i mattoni dell'organismo, sono molecole costituite da una catena di elementi, gli aminoacidi. La loro struttura base è data dalla semplice sequenza di aminoacidi, che si attaccano tra di loro come le perle di una lunghissima collana.</a:t>
            </a:r>
          </a:p>
          <a:p>
            <a:pPr marL="0" indent="0">
              <a:buNone/>
            </a:pPr>
            <a:endParaRPr lang="it-IT" b="1" dirty="0">
              <a:solidFill>
                <a:schemeClr val="tx1"/>
              </a:solidFill>
            </a:endParaRPr>
          </a:p>
          <a:p>
            <a:pPr marL="0" indent="0">
              <a:buNone/>
            </a:pPr>
            <a:r>
              <a:rPr lang="it-IT" b="1" dirty="0">
                <a:solidFill>
                  <a:schemeClr val="tx1"/>
                </a:solidFill>
              </a:rPr>
              <a:t>Le tante differenti proteine dell'organismo hanno infatti funzioni specifiche, una per ogni tipo di proteina: ormonale, immunitaria, strutturale, di trasporto</a:t>
            </a:r>
            <a:r>
              <a:rPr lang="it-IT" b="1" dirty="0" smtClean="0">
                <a:solidFill>
                  <a:schemeClr val="tx1"/>
                </a:solidFill>
              </a:rPr>
              <a:t>.</a:t>
            </a:r>
          </a:p>
          <a:p>
            <a:pPr marL="0" indent="0">
              <a:buNone/>
            </a:pPr>
            <a:r>
              <a:rPr lang="it-IT" b="1" dirty="0">
                <a:solidFill>
                  <a:schemeClr val="tx1"/>
                </a:solidFill>
              </a:rPr>
              <a:t> Buone fonti di proteine sono i cereali, il pane, la pasta, i fagioli, i piselli, le lenticchie e altri legumi, la frutta secca, i broccoli, i fagiolini, i cavolfiori. Ricordiamo inoltre che tutte le verdure contengono proteine.</a:t>
            </a:r>
          </a:p>
        </p:txBody>
      </p:sp>
    </p:spTree>
    <p:extLst>
      <p:ext uri="{BB962C8B-B14F-4D97-AF65-F5344CB8AC3E}">
        <p14:creationId xmlns:p14="http://schemas.microsoft.com/office/powerpoint/2010/main" val="1229472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800" dirty="0">
                <a:solidFill>
                  <a:schemeClr val="accent4"/>
                </a:solidFill>
              </a:rPr>
              <a:t>I grassi</a:t>
            </a:r>
          </a:p>
        </p:txBody>
      </p:sp>
      <p:sp>
        <p:nvSpPr>
          <p:cNvPr id="3" name="Segnaposto contenuto 2"/>
          <p:cNvSpPr>
            <a:spLocks noGrp="1"/>
          </p:cNvSpPr>
          <p:nvPr>
            <p:ph idx="1"/>
          </p:nvPr>
        </p:nvSpPr>
        <p:spPr/>
        <p:txBody>
          <a:bodyPr/>
          <a:lstStyle/>
          <a:p>
            <a:pPr marL="0" indent="0">
              <a:buNone/>
            </a:pPr>
            <a:r>
              <a:rPr lang="it-IT" b="1" dirty="0">
                <a:solidFill>
                  <a:schemeClr val="tx1"/>
                </a:solidFill>
              </a:rPr>
              <a:t>Per "grassi" della dieta si intendono comunemente i grassi saturi, </a:t>
            </a:r>
            <a:r>
              <a:rPr lang="it-IT" b="1" dirty="0" err="1">
                <a:solidFill>
                  <a:schemeClr val="tx1"/>
                </a:solidFill>
              </a:rPr>
              <a:t>poliinsaturi</a:t>
            </a:r>
            <a:r>
              <a:rPr lang="it-IT" b="1" dirty="0">
                <a:solidFill>
                  <a:schemeClr val="tx1"/>
                </a:solidFill>
              </a:rPr>
              <a:t>, monoinsaturi, grassi trans e idrogenati, mentre il colesterolo viene di solito considerato a parte, pur appartenendo anch'esso a questa grande famiglia.</a:t>
            </a:r>
          </a:p>
          <a:p>
            <a:pPr marL="0" indent="0">
              <a:buNone/>
            </a:pPr>
            <a:endParaRPr lang="it-IT" b="1" dirty="0">
              <a:solidFill>
                <a:schemeClr val="tx1"/>
              </a:solidFill>
            </a:endParaRPr>
          </a:p>
          <a:p>
            <a:pPr marL="0" indent="0">
              <a:buNone/>
            </a:pPr>
            <a:r>
              <a:rPr lang="it-IT" b="1" dirty="0">
                <a:solidFill>
                  <a:schemeClr val="tx1"/>
                </a:solidFill>
              </a:rPr>
              <a:t>I grassi sono i nutrienti più ricchi di calorie (1 grammo di grassi apporta ben 9 calorie, contro le 4 dei carboidrati e delle proteine), e la gran parte è combinata con altri nutrienti all'interno dei cibi: per questo non sono né visibili né eliminabili se non attraverso la limitazione/eliminazione dei cibi che li contengono.</a:t>
            </a:r>
          </a:p>
        </p:txBody>
      </p:sp>
    </p:spTree>
    <p:extLst>
      <p:ext uri="{BB962C8B-B14F-4D97-AF65-F5344CB8AC3E}">
        <p14:creationId xmlns:p14="http://schemas.microsoft.com/office/powerpoint/2010/main" val="4068362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800" dirty="0">
                <a:solidFill>
                  <a:schemeClr val="accent4"/>
                </a:solidFill>
              </a:rPr>
              <a:t>I minerali</a:t>
            </a:r>
          </a:p>
        </p:txBody>
      </p:sp>
      <p:sp>
        <p:nvSpPr>
          <p:cNvPr id="3" name="Segnaposto contenuto 2"/>
          <p:cNvSpPr>
            <a:spLocks noGrp="1"/>
          </p:cNvSpPr>
          <p:nvPr>
            <p:ph idx="1"/>
          </p:nvPr>
        </p:nvSpPr>
        <p:spPr/>
        <p:txBody>
          <a:bodyPr>
            <a:normAutofit/>
          </a:bodyPr>
          <a:lstStyle/>
          <a:p>
            <a:pPr marL="0" indent="0">
              <a:buNone/>
            </a:pPr>
            <a:r>
              <a:rPr lang="it-IT" sz="2400" b="1" dirty="0"/>
              <a:t>I minerali sono sostanze inorganiche essenziali che svolgono molteplici funzioni all'interno dell'organismo (strutturali, biochimiche), alcune delle quali non sono ancora completamente conosciute. Alcuni minerali sono presenti nell'organismo in quantità relativamente elevate (calcio, fosforo, magnesio, potassio e sodio), mentre altri sono presenti in piccole quantità - "in traccia" (cromo, ferro, fluoro, iodio, manganese, rame, selenio, zinco).</a:t>
            </a:r>
          </a:p>
        </p:txBody>
      </p:sp>
    </p:spTree>
    <p:extLst>
      <p:ext uri="{BB962C8B-B14F-4D97-AF65-F5344CB8AC3E}">
        <p14:creationId xmlns:p14="http://schemas.microsoft.com/office/powerpoint/2010/main" val="24992748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93490cbc62ba9dbca7ba1e96296f9947e6c11f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riunioni ione">
  <a:themeElements>
    <a:clrScheme name="Sala riunioni ion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riunioni ione">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140</TotalTime>
  <Words>671</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Algerian</vt:lpstr>
      <vt:lpstr>Arial</vt:lpstr>
      <vt:lpstr>Century Gothic</vt:lpstr>
      <vt:lpstr>Wingdings 3</vt:lpstr>
      <vt:lpstr>Sala riunioni ione</vt:lpstr>
      <vt:lpstr>Presentazione standard di PowerPoint</vt:lpstr>
      <vt:lpstr>Il legame fra alimentazione e sport è spesso sovrastimato</vt:lpstr>
      <vt:lpstr>Non esiste infatti benessere mentale senza la consapevolezza del proprio corpo. Controllarlo, saperne dominare i movimenti, essere consapevoli della propria postura, rappresentano elementi essenziali per la strutturazione  della persona e  competenze prioritarie da sviluppare in un percorso che conduca alla salute e al  benessere. </vt:lpstr>
      <vt:lpstr>Presentazione standard di PowerPoint</vt:lpstr>
      <vt:lpstr>PRINCIPI NUTRITIVI</vt:lpstr>
      <vt:lpstr>I carboidrati</vt:lpstr>
      <vt:lpstr>Le proteine</vt:lpstr>
      <vt:lpstr>I grassi</vt:lpstr>
      <vt:lpstr>I minerali</vt:lpstr>
      <vt:lpstr>Le vitamine</vt:lpstr>
      <vt:lpstr>Le  fibre alimentari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Alunno</dc:creator>
  <cp:lastModifiedBy>Alunno</cp:lastModifiedBy>
  <cp:revision>27</cp:revision>
  <dcterms:created xsi:type="dcterms:W3CDTF">2016-01-25T11:00:06Z</dcterms:created>
  <dcterms:modified xsi:type="dcterms:W3CDTF">2016-02-29T12:11:50Z</dcterms:modified>
</cp:coreProperties>
</file>